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54" r:id="rId3"/>
    <p:sldMasterId id="2147483667" r:id="rId4"/>
    <p:sldMasterId id="2147483726" r:id="rId5"/>
    <p:sldMasterId id="2147483729" r:id="rId6"/>
  </p:sldMasterIdLst>
  <p:notesMasterIdLst>
    <p:notesMasterId r:id="rId17"/>
  </p:notesMasterIdLst>
  <p:sldIdLst>
    <p:sldId id="256" r:id="rId7"/>
    <p:sldId id="273" r:id="rId8"/>
    <p:sldId id="270" r:id="rId9"/>
    <p:sldId id="275" r:id="rId10"/>
    <p:sldId id="310" r:id="rId11"/>
    <p:sldId id="314" r:id="rId12"/>
    <p:sldId id="305" r:id="rId13"/>
    <p:sldId id="276" r:id="rId14"/>
    <p:sldId id="272" r:id="rId15"/>
    <p:sldId id="267" r:id="rId16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B"/>
    <a:srgbClr val="DEE7EC"/>
    <a:srgbClr val="ABFFFF"/>
    <a:srgbClr val="A7DDE9"/>
    <a:srgbClr val="006699"/>
    <a:srgbClr val="0080B0"/>
    <a:srgbClr val="006090"/>
    <a:srgbClr val="00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94586"/>
  </p:normalViewPr>
  <p:slideViewPr>
    <p:cSldViewPr>
      <p:cViewPr varScale="1">
        <p:scale>
          <a:sx n="109" d="100"/>
          <a:sy n="109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AD5187-A8DD-4609-9D86-2D94F7907B0B}" type="datetimeFigureOut">
              <a:rPr lang="de-DE"/>
              <a:pPr>
                <a:defRPr/>
              </a:pPr>
              <a:t>29.09.21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F50A00-AAE8-456F-A81B-4C320C536E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8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DA623-E411-4316-A2BE-76CDDD71ACA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50A00-AAE8-456F-A81B-4C320C536E71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50A00-AAE8-456F-A81B-4C320C536E71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50A00-AAE8-456F-A81B-4C320C536E71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BDE8EF85-8573-4ED1-B0BB-EB7D7F501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ED8113C8-C2C8-4057-8D10-909FACAF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4AD43A5F-A8CA-4E27-A812-E4B3A653E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18D9CC-BEF2-4F9B-89E0-8B3AA8086058}" type="slidenum">
              <a:rPr lang="de-AT" altLang="de-DE" sz="1300"/>
              <a:pPr>
                <a:spcBef>
                  <a:spcPct val="0"/>
                </a:spcBef>
              </a:pPr>
              <a:t>5</a:t>
            </a:fld>
            <a:endParaRPr lang="de-AT" altLang="de-DE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02A5884C-3CEF-4A58-9C5B-5F86833BB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8FE949D9-24F9-4C6B-804B-0B0DB944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3A0AE6FA-A67E-46F0-8A7A-5EAC1436C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17B8D4-B696-4B8A-B07E-E96638FD7DCD}" type="slidenum">
              <a:rPr lang="de-AT" altLang="de-DE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de-AT" altLang="de-D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BCCC0102-5E08-4E16-9A54-FB4D87538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6DC8B4FE-F853-42F2-B022-D6EC31ED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0A039A5D-E168-4E66-B1AC-20705BBB0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1153CB-3D46-42DA-BF12-F74A015B04E7}" type="slidenum">
              <a:rPr lang="de-AT" altLang="de-DE" sz="1300"/>
              <a:pPr>
                <a:spcBef>
                  <a:spcPct val="0"/>
                </a:spcBef>
              </a:pPr>
              <a:t>7</a:t>
            </a:fld>
            <a:endParaRPr lang="de-AT" altLang="de-DE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50A00-AAE8-456F-A81B-4C320C536E7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94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2" y="2928934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43063" y="6000750"/>
            <a:ext cx="4376737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32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4313C5B-5D49-4AC9-A487-2C2BA6E04164}" type="datetime1">
              <a:rPr lang="de-AT" smtClean="0"/>
              <a:t>29.09.21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47E784F-C56C-4838-BE6F-C160A4A2F3B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546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5A79C7-8FDD-4DD2-8F39-B295B03AC71E}" type="datetime1">
              <a:rPr lang="de-AT" smtClean="0"/>
              <a:t>29.09.21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18867E-FF50-4400-8A0E-FDBF575C71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80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2" y="2928934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43063" y="6000750"/>
            <a:ext cx="4376737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</a:p>
        </p:txBody>
      </p:sp>
    </p:spTree>
    <p:extLst>
      <p:ext uri="{BB962C8B-B14F-4D97-AF65-F5344CB8AC3E}">
        <p14:creationId xmlns:p14="http://schemas.microsoft.com/office/powerpoint/2010/main" val="518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19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D2FA967-E9DB-46B6-951E-80CAA081441C}" type="datetime1">
              <a:rPr lang="de-AT" smtClean="0"/>
              <a:t>29.09.21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47E784F-C56C-4838-BE6F-C160A4A2F3B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0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89A621-61E2-44E7-9F3E-B7A79B419227}" type="datetime1">
              <a:rPr lang="de-AT" smtClean="0"/>
              <a:t>29.09.21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18867E-FF50-4400-8A0E-FDBF575C71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14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A6F4C9D-F249-4AC6-AF07-0AD11AB1FBB6}" type="datetime1">
              <a:rPr lang="de-AT" smtClean="0"/>
              <a:t>29.09.21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6D6F990-401E-4BB8-B817-835EE22327F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361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6E0D-9DCA-4B8D-AA11-5A7134DD9F29}" type="datetime1">
              <a:rPr lang="de-AT" smtClean="0"/>
              <a:t>29.09.21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4E6DCD-C443-4178-A14B-D36758808D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2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4F9D24E-5BF2-4FED-9424-9A3B4D7BA9D7}" type="datetime1">
              <a:rPr lang="de-AT" smtClean="0"/>
              <a:t>29.09.21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47E784F-C56C-4838-BE6F-C160A4A2F3B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747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A234C7-A6F0-401A-970F-D3EF6CE08278}" type="datetime1">
              <a:rPr lang="de-AT" smtClean="0"/>
              <a:t>29.09.21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18867E-FF50-4400-8A0E-FDBF575C71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76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TU_rendering.mini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Grafik 15" descr="TU_Signet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4652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1" name="Grafik 15" descr="TU_Signet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4652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4104A-1528-41D2-8A33-3AF4D400193C}" type="datetime1">
              <a:rPr lang="de-AT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A4611-7E2D-4FE2-964C-FA3F424E0D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9" name="Grafik 12" descr="TU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9F26F-E3D5-46C8-A72F-25BBD410E212}" type="datetime1">
              <a:rPr lang="de-AT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Mag. Marlene Fuhrmann-Ehn, TU Wien, TU Wien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1E9799-81B2-409D-9CF2-5E1F701142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3" name="Grafik 12" descr="TU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76C611-EBC8-4D67-A0FD-152F4D9C033C}" type="datetime1">
              <a:rPr lang="de-AT" smtClean="0">
                <a:solidFill>
                  <a:prstClr val="black">
                    <a:tint val="75000"/>
                  </a:prstClr>
                </a:solidFill>
              </a:rPr>
              <a:t>29.09.21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Mag. Marlene Fuhrmann-Ehn, TU Wien, TU Wien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A4611-7E2D-4FE2-964C-FA3F424E0D4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9" name="Grafik 12" descr="TU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3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848DA-F43D-4876-BFEE-C4341C9ECAE4}" type="datetime1">
              <a:rPr lang="de-AT" smtClean="0">
                <a:solidFill>
                  <a:prstClr val="black">
                    <a:tint val="75000"/>
                  </a:prstClr>
                </a:solidFill>
              </a:rPr>
              <a:t>29.09.21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Mag. Marlene Fuhrmann-Ehn, TU Wien, TU Wien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A4611-7E2D-4FE2-964C-FA3F424E0D4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9" name="Grafik 12" descr="TU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9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arrierefrei@tuwien.ac.at" TargetMode="External"/><Relationship Id="rId2" Type="http://schemas.openxmlformats.org/officeDocument/2006/relationships/hyperlink" Target="http://www.tuwien.ac.at/barrierefre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1619672" y="2996952"/>
            <a:ext cx="6143625" cy="125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200" i="1" dirty="0">
                <a:latin typeface="Arial" charset="0"/>
                <a:cs typeface="Arial" charset="0"/>
              </a:rPr>
              <a:t>Barrierefrei Studieren </a:t>
            </a:r>
            <a:br>
              <a:rPr lang="de-DE" sz="3200" i="1" dirty="0">
                <a:latin typeface="Arial" charset="0"/>
                <a:cs typeface="Arial" charset="0"/>
              </a:rPr>
            </a:br>
            <a:r>
              <a:rPr lang="de-DE" sz="3200" i="1" dirty="0">
                <a:latin typeface="Arial" charset="0"/>
                <a:cs typeface="Arial" charset="0"/>
              </a:rPr>
              <a:t>an der </a:t>
            </a:r>
            <a:br>
              <a:rPr lang="de-DE" sz="3200" i="1" dirty="0">
                <a:latin typeface="Arial" charset="0"/>
                <a:cs typeface="Arial" charset="0"/>
              </a:rPr>
            </a:br>
            <a:r>
              <a:rPr lang="de-DE" sz="3200" i="1" dirty="0">
                <a:latin typeface="Arial" charset="0"/>
                <a:cs typeface="Arial" charset="0"/>
              </a:rPr>
              <a:t>Technischen Universität Wien</a:t>
            </a:r>
            <a:br>
              <a:rPr lang="de-DE" sz="3200" i="1" dirty="0">
                <a:latin typeface="Arial" charset="0"/>
                <a:cs typeface="Arial" charset="0"/>
              </a:rPr>
            </a:br>
            <a:br>
              <a:rPr lang="de-DE" sz="3200" i="1" dirty="0">
                <a:latin typeface="Arial" charset="0"/>
                <a:cs typeface="Arial" charset="0"/>
              </a:rPr>
            </a:br>
            <a:br>
              <a:rPr lang="de-DE" sz="3200" i="1" dirty="0">
                <a:latin typeface="Arial" charset="0"/>
                <a:cs typeface="Arial" charset="0"/>
              </a:rPr>
            </a:br>
            <a:endParaRPr lang="de-DE" sz="3200" i="1" dirty="0">
              <a:latin typeface="Arial" charset="0"/>
              <a:cs typeface="Arial" charset="0"/>
            </a:endParaRPr>
          </a:p>
        </p:txBody>
      </p:sp>
      <p:sp>
        <p:nvSpPr>
          <p:cNvPr id="1126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979712" y="4653136"/>
            <a:ext cx="6215062" cy="92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400" i="1" dirty="0">
                <a:latin typeface="Arial" charset="0"/>
                <a:cs typeface="Arial" charset="0"/>
              </a:rPr>
              <a:t>Ansprechpartner/in</a:t>
            </a:r>
            <a:br>
              <a:rPr lang="de-DE" sz="2400" i="1" dirty="0">
                <a:latin typeface="Arial" charset="0"/>
                <a:cs typeface="Arial" charset="0"/>
              </a:rPr>
            </a:br>
            <a:r>
              <a:rPr lang="de-DE" sz="2400" i="1" dirty="0">
                <a:latin typeface="Arial" charset="0"/>
                <a:cs typeface="Arial" charset="0"/>
              </a:rPr>
              <a:t>Mag. Marlene Fuhrmann-</a:t>
            </a:r>
            <a:r>
              <a:rPr lang="de-DE" sz="2400" i="1" dirty="0" err="1">
                <a:latin typeface="Arial" charset="0"/>
                <a:cs typeface="Arial" charset="0"/>
              </a:rPr>
              <a:t>Ehn</a:t>
            </a:r>
            <a:br>
              <a:rPr lang="de-DE" sz="2400" i="1" dirty="0">
                <a:latin typeface="Arial" charset="0"/>
                <a:cs typeface="Arial" charset="0"/>
              </a:rPr>
            </a:br>
            <a:r>
              <a:rPr lang="de-DE" sz="2400" i="1" dirty="0">
                <a:latin typeface="Arial" charset="0"/>
                <a:cs typeface="Arial" charset="0"/>
              </a:rPr>
              <a:t>Gerhard </a:t>
            </a:r>
            <a:r>
              <a:rPr lang="de-DE" sz="2400" i="1" dirty="0" err="1">
                <a:latin typeface="Arial" charset="0"/>
                <a:cs typeface="Arial" charset="0"/>
              </a:rPr>
              <a:t>Neustätter</a:t>
            </a:r>
            <a:br>
              <a:rPr lang="de-DE" sz="2400" i="1" dirty="0">
                <a:latin typeface="Arial" charset="0"/>
                <a:cs typeface="Arial" charset="0"/>
              </a:rPr>
            </a:br>
            <a:endParaRPr lang="de-DE" sz="2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702980"/>
          </a:xfrm>
        </p:spPr>
        <p:txBody>
          <a:bodyPr/>
          <a:lstStyle/>
          <a:p>
            <a:r>
              <a:rPr lang="de-AT" i="1" dirty="0">
                <a:solidFill>
                  <a:srgbClr val="C00000"/>
                </a:solidFill>
              </a:rPr>
              <a:t>WO</a:t>
            </a:r>
            <a:br>
              <a:rPr lang="de-AT" i="1" dirty="0">
                <a:solidFill>
                  <a:srgbClr val="C00000"/>
                </a:solidFill>
              </a:rPr>
            </a:br>
            <a:endParaRPr lang="de-AT" i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204864"/>
            <a:ext cx="7429552" cy="3914459"/>
          </a:xfrm>
        </p:spPr>
        <p:txBody>
          <a:bodyPr/>
          <a:lstStyle/>
          <a:p>
            <a:pPr algn="ctr"/>
            <a:r>
              <a:rPr lang="de-AT" i="1" dirty="0"/>
              <a:t>Büro: Universitätsbibliothek der TU Wien, </a:t>
            </a:r>
          </a:p>
          <a:p>
            <a:pPr algn="ctr"/>
            <a:r>
              <a:rPr lang="de-AT" i="1" dirty="0" err="1"/>
              <a:t>Resselgasse</a:t>
            </a:r>
            <a:r>
              <a:rPr lang="de-AT" i="1" dirty="0"/>
              <a:t> 4, 4. Stock, 1040 Wien</a:t>
            </a:r>
          </a:p>
          <a:p>
            <a:pPr algn="ctr"/>
            <a:r>
              <a:rPr lang="de-AT" i="1" dirty="0"/>
              <a:t>Sprechstunden:  </a:t>
            </a:r>
          </a:p>
          <a:p>
            <a:pPr algn="ctr"/>
            <a:r>
              <a:rPr lang="de-AT" i="1" dirty="0"/>
              <a:t> Mo 14:00 bis 16:00 Uhr </a:t>
            </a:r>
          </a:p>
          <a:p>
            <a:pPr algn="ctr"/>
            <a:r>
              <a:rPr lang="de-AT" i="1" dirty="0"/>
              <a:t>Do 10:00 bis 12:00 Uhr und nach Vereinbarung</a:t>
            </a:r>
          </a:p>
          <a:p>
            <a:pPr algn="ctr"/>
            <a:r>
              <a:rPr lang="de-AT" i="1" dirty="0">
                <a:solidFill>
                  <a:srgbClr val="C00000"/>
                </a:solidFill>
              </a:rPr>
              <a:t>Kontakt </a:t>
            </a:r>
          </a:p>
          <a:p>
            <a:pPr lvl="0" algn="ctr"/>
            <a:r>
              <a:rPr lang="de-AT" i="1" dirty="0">
                <a:solidFill>
                  <a:prstClr val="black"/>
                </a:solidFill>
                <a:hlinkClick r:id="rId2"/>
              </a:rPr>
              <a:t>www.tuwien.ac.at/barrierefrei</a:t>
            </a:r>
            <a:endParaRPr lang="de-AT" i="1" dirty="0">
              <a:solidFill>
                <a:prstClr val="black"/>
              </a:solidFill>
            </a:endParaRPr>
          </a:p>
          <a:p>
            <a:pPr lvl="0" algn="ctr"/>
            <a:r>
              <a:rPr lang="de-AT" i="1" dirty="0">
                <a:solidFill>
                  <a:prstClr val="black"/>
                </a:solidFill>
              </a:rPr>
              <a:t>E-Mail: </a:t>
            </a:r>
            <a:r>
              <a:rPr lang="de-AT" i="1" dirty="0">
                <a:solidFill>
                  <a:prstClr val="black"/>
                </a:solidFill>
                <a:hlinkClick r:id="rId3"/>
              </a:rPr>
              <a:t>barrierefrei@tuwien.ac.at</a:t>
            </a:r>
            <a:endParaRPr lang="de-AT" i="1" dirty="0">
              <a:solidFill>
                <a:prstClr val="black"/>
              </a:solidFill>
            </a:endParaRPr>
          </a:p>
          <a:p>
            <a:pPr lvl="0" algn="ctr"/>
            <a:r>
              <a:rPr lang="de-AT" i="1" dirty="0">
                <a:solidFill>
                  <a:prstClr val="black"/>
                </a:solidFill>
              </a:rPr>
              <a:t>Tel.: ++43/58801/42950</a:t>
            </a:r>
            <a:endParaRPr lang="de-AT" i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98" y="22207"/>
            <a:ext cx="1512168" cy="436682"/>
          </a:xfrm>
          <a:prstGeom prst="rect">
            <a:avLst/>
          </a:prstGeom>
        </p:spPr>
      </p:pic>
      <p:pic>
        <p:nvPicPr>
          <p:cNvPr id="5" name="Bild 2" descr="Das Haus mit der Eule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77774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5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429552" cy="720080"/>
          </a:xfrm>
        </p:spPr>
        <p:txBody>
          <a:bodyPr/>
          <a:lstStyle/>
          <a:p>
            <a:r>
              <a:rPr lang="de-AT" i="1" dirty="0">
                <a:solidFill>
                  <a:srgbClr val="C00000"/>
                </a:solidFill>
              </a:rPr>
              <a:t>WARUM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204864"/>
            <a:ext cx="7429552" cy="355441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altLang="de-DE" i="1" dirty="0" err="1">
                <a:ea typeface="ＭＳ Ｐゴシック" pitchFamily="-84" charset="-128"/>
              </a:rPr>
              <a:t>Bundesverfassungsgesetz</a:t>
            </a:r>
            <a:br>
              <a:rPr lang="en-GB" altLang="de-DE" i="1" dirty="0">
                <a:ea typeface="ＭＳ Ｐゴシック" pitchFamily="-84" charset="-128"/>
              </a:rPr>
            </a:br>
            <a:r>
              <a:rPr lang="de-DE" altLang="de-DE" i="1" dirty="0">
                <a:ea typeface="ＭＳ Ｐゴシック" pitchFamily="-84" charset="-128"/>
              </a:rPr>
              <a:t>Novelle BGBl. I Nr. 87/1997 Art. 7</a:t>
            </a:r>
            <a:endParaRPr lang="de-AT" i="1" dirty="0"/>
          </a:p>
          <a:p>
            <a:pPr marL="0" indent="0"/>
            <a:endParaRPr lang="de-AT" i="1" dirty="0"/>
          </a:p>
          <a:p>
            <a:pPr>
              <a:buFont typeface="Arial" pitchFamily="34" charset="0"/>
              <a:buChar char="•"/>
            </a:pPr>
            <a:r>
              <a:rPr lang="de-AT" i="1" dirty="0"/>
              <a:t>Gleiches Recht auf Studienzugang</a:t>
            </a:r>
          </a:p>
          <a:p>
            <a:pPr marL="0" indent="0"/>
            <a:endParaRPr lang="de-AT" i="1" dirty="0"/>
          </a:p>
          <a:p>
            <a:pPr>
              <a:buFont typeface="Arial" pitchFamily="34" charset="0"/>
              <a:buChar char="•"/>
            </a:pPr>
            <a:r>
              <a:rPr lang="de-AT" i="1" dirty="0"/>
              <a:t>Gesetzliche Verankerung im UG</a:t>
            </a:r>
          </a:p>
          <a:p>
            <a:pPr lvl="1">
              <a:buFont typeface="Arial" pitchFamily="34" charset="0"/>
              <a:buChar char="•"/>
            </a:pPr>
            <a:r>
              <a:rPr lang="de-AT" i="1" dirty="0"/>
              <a:t>Setzen von Nachteilsausgleichen	aufgrund von Behinderung</a:t>
            </a:r>
          </a:p>
          <a:p>
            <a:pPr lvl="1">
              <a:buFont typeface="Arial" pitchFamily="34" charset="0"/>
              <a:buChar char="•"/>
            </a:pPr>
            <a:r>
              <a:rPr lang="de-AT" i="1" dirty="0"/>
              <a:t>Recht auf geänderte Prüfungsmethoden</a:t>
            </a:r>
          </a:p>
          <a:p>
            <a:pPr>
              <a:buFont typeface="Arial" pitchFamily="34" charset="0"/>
              <a:buChar char="•"/>
            </a:pPr>
            <a:endParaRPr lang="de-AT" dirty="0"/>
          </a:p>
          <a:p>
            <a:pPr marL="0" indent="0"/>
            <a:r>
              <a:rPr lang="de-DE" altLang="de-DE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Mag. Marlene Fuhrmann-Ehn, TU Wien</a:t>
            </a:r>
            <a:endParaRPr lang="de-AT" altLang="de-DE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588"/>
            <a:ext cx="1800200" cy="436682"/>
          </a:xfrm>
          <a:prstGeom prst="rect">
            <a:avLst/>
          </a:prstGeom>
        </p:spPr>
      </p:pic>
      <p:pic>
        <p:nvPicPr>
          <p:cNvPr id="2050" name="Picture 2" descr="C:\2016\Rechnungen\Fotolia_48463926_Subscription_Monthly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440000" cy="1253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83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429552" cy="720080"/>
          </a:xfrm>
        </p:spPr>
        <p:txBody>
          <a:bodyPr/>
          <a:lstStyle/>
          <a:p>
            <a:r>
              <a:rPr lang="de-AT" dirty="0">
                <a:solidFill>
                  <a:srgbClr val="C00000"/>
                </a:solidFill>
              </a:rPr>
              <a:t>WAS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191217"/>
            <a:ext cx="7429552" cy="355441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de-AT" i="1" dirty="0"/>
          </a:p>
          <a:p>
            <a:pPr>
              <a:buFont typeface="Arial" pitchFamily="34" charset="0"/>
              <a:buChar char="•"/>
            </a:pPr>
            <a:r>
              <a:rPr lang="de-AT" i="1" dirty="0"/>
              <a:t>Beratung und Information der Zielgruppe(n)</a:t>
            </a:r>
          </a:p>
          <a:p>
            <a:pPr marL="0" indent="0"/>
            <a:r>
              <a:rPr lang="de-AT" i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AT" i="1" dirty="0"/>
              <a:t>Abklärung der Bedarfe</a:t>
            </a:r>
          </a:p>
          <a:p>
            <a:pPr marL="0" indent="0"/>
            <a:endParaRPr lang="de-AT" i="1" dirty="0"/>
          </a:p>
          <a:p>
            <a:pPr>
              <a:buFont typeface="Arial" pitchFamily="34" charset="0"/>
              <a:buChar char="•"/>
            </a:pPr>
            <a:r>
              <a:rPr lang="de-AT" i="1" dirty="0"/>
              <a:t>Individuelle Unterstützung in der Studiensituation</a:t>
            </a:r>
          </a:p>
          <a:p>
            <a:pPr marL="0" indent="0"/>
            <a:endParaRPr lang="de-DE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/>
            <a:endParaRPr lang="de-DE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/>
            <a:endParaRPr lang="de-AT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de-DE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Mag. Marlene Fuhrmann-Ehn, TU Wien </a:t>
            </a:r>
            <a:endParaRPr lang="de-AT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587"/>
            <a:ext cx="1800200" cy="436682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2"/>
            <a:ext cx="2808000" cy="118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4578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429552" cy="720080"/>
          </a:xfrm>
        </p:spPr>
        <p:txBody>
          <a:bodyPr/>
          <a:lstStyle/>
          <a:p>
            <a:r>
              <a:rPr lang="de-AT" i="1" dirty="0">
                <a:solidFill>
                  <a:srgbClr val="C00000"/>
                </a:solidFill>
              </a:rPr>
              <a:t>FÜR WEN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204864"/>
            <a:ext cx="7429552" cy="3554419"/>
          </a:xfrm>
          <a:effectLst>
            <a:softEdge rad="31750"/>
          </a:effectLst>
        </p:spPr>
        <p:txBody>
          <a:bodyPr/>
          <a:lstStyle/>
          <a:p>
            <a:pPr marL="0" indent="0"/>
            <a:r>
              <a:rPr lang="de-AT" i="1" dirty="0"/>
              <a:t>Studierende mit Behinderungen und/oder  chronischen Erkrankungen</a:t>
            </a:r>
          </a:p>
          <a:p>
            <a:pPr marL="0" indent="0"/>
            <a:r>
              <a:rPr lang="de-AT" i="1" dirty="0"/>
              <a:t>Alle Studierende, die im Studium in irgendeiner Form beeinträchtigt sind</a:t>
            </a:r>
          </a:p>
          <a:p>
            <a:pPr marL="0" indent="0"/>
            <a:r>
              <a:rPr lang="de-AT" i="1" dirty="0">
                <a:solidFill>
                  <a:srgbClr val="FF0000"/>
                </a:solidFill>
              </a:rPr>
              <a:t>Studierende mit  psychischen Problematiken  </a:t>
            </a:r>
            <a:r>
              <a:rPr lang="de-AT" i="1">
                <a:solidFill>
                  <a:srgbClr val="FF0000"/>
                </a:solidFill>
              </a:rPr>
              <a:t>und Studierende </a:t>
            </a:r>
            <a:r>
              <a:rPr lang="de-AT" i="1" dirty="0">
                <a:solidFill>
                  <a:srgbClr val="FF0000"/>
                </a:solidFill>
              </a:rPr>
              <a:t>mit Lernschwächen</a:t>
            </a:r>
          </a:p>
          <a:p>
            <a:pPr marL="0" indent="0"/>
            <a:r>
              <a:rPr lang="de-AT" i="1" dirty="0"/>
              <a:t>Studierende, die sich für das Thema Behinderung im Rahmen des Studiums  interessieren</a:t>
            </a:r>
          </a:p>
          <a:p>
            <a:pPr marL="0" lvl="0" indent="0"/>
            <a:r>
              <a:rPr lang="de-AT" i="1" dirty="0"/>
              <a:t>Alle anderen Personen der TU Wien, die sich für das Thema Behinderung interessieren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515"/>
            <a:ext cx="1800200" cy="43668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4ABECF8-483F-4D69-A69D-08A85C7A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161586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6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889DB573-45A1-4A4A-BEAE-BC3E67CC6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238" y="1285860"/>
            <a:ext cx="7429552" cy="1143008"/>
          </a:xfrm>
        </p:spPr>
        <p:txBody>
          <a:bodyPr/>
          <a:lstStyle/>
          <a:p>
            <a:r>
              <a:rPr lang="de-AT" altLang="de-DE" i="1" dirty="0">
                <a:solidFill>
                  <a:schemeClr val="accent2"/>
                </a:solidFill>
              </a:rPr>
              <a:t>WIE</a:t>
            </a:r>
          </a:p>
        </p:txBody>
      </p:sp>
      <p:sp>
        <p:nvSpPr>
          <p:cNvPr id="15364" name="Inhaltsplatzhalter 4">
            <a:extLst>
              <a:ext uri="{FF2B5EF4-FFF2-40B4-BE49-F238E27FC236}">
                <a16:creationId xmlns:a16="http://schemas.microsoft.com/office/drawing/2014/main" id="{FCD31C81-9950-4C3C-A0B1-C717A5D15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2238" y="1857364"/>
            <a:ext cx="7429552" cy="42813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altLang="de-DE" sz="2400" i="1" dirty="0">
                <a:solidFill>
                  <a:srgbClr val="000000"/>
                </a:solidFill>
              </a:rPr>
              <a:t>Abklärung des Bedarfs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2400" i="1" dirty="0">
                <a:solidFill>
                  <a:srgbClr val="000000"/>
                </a:solidFill>
              </a:rPr>
              <a:t>Kontaktieren der Lehrenden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2400" i="1" dirty="0">
                <a:solidFill>
                  <a:srgbClr val="000000"/>
                </a:solidFill>
              </a:rPr>
              <a:t>Festlegen der Unterstützungsmaßnahmen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2400" i="1" dirty="0">
                <a:solidFill>
                  <a:srgbClr val="000000"/>
                </a:solidFill>
              </a:rPr>
              <a:t>Akquirieren von </a:t>
            </a:r>
            <a:r>
              <a:rPr lang="de-AT" altLang="de-DE" sz="2400" i="1" dirty="0" err="1">
                <a:solidFill>
                  <a:srgbClr val="000000"/>
                </a:solidFill>
              </a:rPr>
              <a:t>Tutor_innen</a:t>
            </a:r>
            <a:endParaRPr lang="de-AT" altLang="de-DE" sz="2400" i="1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2400" i="1" dirty="0">
                <a:solidFill>
                  <a:srgbClr val="000000"/>
                </a:solidFill>
              </a:rPr>
              <a:t>Gemeinsames Gespräch mit allen Beteiligten (Lehrende, Studierende, </a:t>
            </a:r>
            <a:r>
              <a:rPr lang="de-AT" altLang="de-DE" sz="2400" i="1" dirty="0" err="1">
                <a:solidFill>
                  <a:srgbClr val="000000"/>
                </a:solidFill>
              </a:rPr>
              <a:t>Tutor_innen</a:t>
            </a:r>
            <a:r>
              <a:rPr lang="de-AT" altLang="de-DE" sz="2400" i="1" dirty="0">
                <a:solidFill>
                  <a:srgbClr val="000000"/>
                </a:solidFill>
              </a:rPr>
              <a:t>, </a:t>
            </a:r>
            <a:r>
              <a:rPr lang="de-AT" altLang="de-DE" sz="2400" i="1" dirty="0" err="1">
                <a:solidFill>
                  <a:srgbClr val="000000"/>
                </a:solidFill>
              </a:rPr>
              <a:t>Behindertenbauftrage</a:t>
            </a:r>
            <a:r>
              <a:rPr lang="de-AT" altLang="de-DE" sz="2400" i="1" dirty="0">
                <a:solidFill>
                  <a:srgbClr val="000000"/>
                </a:solidFill>
              </a:rPr>
              <a:t>, andere ExpertInnen, Aufbereitung von Lehr- und Lernunterlagen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2400" i="1" dirty="0">
                <a:solidFill>
                  <a:srgbClr val="000000"/>
                </a:solidFill>
              </a:rPr>
              <a:t>Organisatorische Abwicklung z.B. bei geänderten </a:t>
            </a:r>
            <a:r>
              <a:rPr lang="de-AT" altLang="de-DE" sz="2400" dirty="0">
                <a:solidFill>
                  <a:srgbClr val="000000"/>
                </a:solidFill>
              </a:rPr>
              <a:t>Prüfungsmodalitäten</a:t>
            </a:r>
          </a:p>
          <a:p>
            <a:r>
              <a:rPr lang="de-DE" altLang="de-DE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Mag. Marlene Fuhrmann-Ehn, TU Wien</a:t>
            </a:r>
            <a:endParaRPr lang="de-AT" altLang="de-DE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AT" altLang="de-DE" sz="2400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EC7CEB-6605-4750-A37E-721B4251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1849373" cy="436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173BB-CE4B-43E3-B15C-08ED27D3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4" y="643649"/>
            <a:ext cx="2340000" cy="126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6804C982-29B2-4339-B138-649A0355F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24" y="1285860"/>
            <a:ext cx="7429552" cy="774988"/>
          </a:xfrm>
        </p:spPr>
        <p:txBody>
          <a:bodyPr/>
          <a:lstStyle/>
          <a:p>
            <a:r>
              <a:rPr lang="de-DE" altLang="de-DE" i="1" dirty="0">
                <a:solidFill>
                  <a:schemeClr val="accent2"/>
                </a:solidFill>
              </a:rPr>
              <a:t>WIE</a:t>
            </a:r>
            <a:endParaRPr lang="de-AT" altLang="de-DE" i="1" dirty="0">
              <a:solidFill>
                <a:schemeClr val="accent2"/>
              </a:solidFill>
            </a:endParaRPr>
          </a:p>
        </p:txBody>
      </p:sp>
      <p:sp>
        <p:nvSpPr>
          <p:cNvPr id="13315" name="Inhaltsplatzhalter 2">
            <a:extLst>
              <a:ext uri="{FF2B5EF4-FFF2-40B4-BE49-F238E27FC236}">
                <a16:creationId xmlns:a16="http://schemas.microsoft.com/office/drawing/2014/main" id="{6F5D74B9-36B8-4DC9-B799-BE23ED9F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2060848"/>
            <a:ext cx="7429552" cy="4065315"/>
          </a:xfrm>
        </p:spPr>
        <p:txBody>
          <a:bodyPr/>
          <a:lstStyle/>
          <a:p>
            <a:pPr marL="0" indent="0">
              <a:defRPr/>
            </a:pPr>
            <a:r>
              <a:rPr lang="de-AT" altLang="de-DE" sz="2800" i="1" dirty="0">
                <a:solidFill>
                  <a:schemeClr val="accent2"/>
                </a:solidFill>
              </a:rPr>
              <a:t>Verantwortung der Studierenden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i="1" dirty="0">
                <a:solidFill>
                  <a:srgbClr val="000000"/>
                </a:solidFill>
              </a:rPr>
              <a:t>Offensiv kommunizieren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altLang="de-DE" i="1">
                <a:solidFill>
                  <a:srgbClr val="000000"/>
                </a:solidFill>
              </a:rPr>
              <a:t>Angebote </a:t>
            </a:r>
            <a:r>
              <a:rPr lang="de-AT" altLang="de-DE" i="1">
                <a:solidFill>
                  <a:srgbClr val="000000"/>
                </a:solidFill>
              </a:rPr>
              <a:t>in </a:t>
            </a:r>
            <a:r>
              <a:rPr lang="de-AT" altLang="de-DE" i="1" dirty="0">
                <a:solidFill>
                  <a:srgbClr val="000000"/>
                </a:solidFill>
              </a:rPr>
              <a:t>Anspruch nehmen </a:t>
            </a:r>
            <a:endParaRPr lang="de-AT" altLang="de-DE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i="1" dirty="0">
                <a:solidFill>
                  <a:srgbClr val="000000"/>
                </a:solidFill>
              </a:rPr>
              <a:t>Bedarfe (rechtzeitig  bekanntgeben)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i="1" dirty="0">
                <a:solidFill>
                  <a:srgbClr val="000000"/>
                </a:solidFill>
              </a:rPr>
              <a:t>Lernen selbstbestimmt zu agieren und ExpertInnen in eigener Sache zu sein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i="1" dirty="0">
                <a:solidFill>
                  <a:srgbClr val="000000"/>
                </a:solidFill>
              </a:rPr>
              <a:t>Bewältigungsstrategien aneignen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i="1" dirty="0">
                <a:solidFill>
                  <a:srgbClr val="000000"/>
                </a:solidFill>
              </a:rPr>
              <a:t>Soft Skills aneignen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i="1" dirty="0">
                <a:solidFill>
                  <a:srgbClr val="000000"/>
                </a:solidFill>
              </a:rPr>
              <a:t>Lernstrategien aneignen</a:t>
            </a:r>
          </a:p>
          <a:p>
            <a:pPr>
              <a:defRPr/>
            </a:pPr>
            <a:endParaRPr lang="de-AT" altLang="de-DE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de-AT" alt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259890-CB6C-49BA-87F7-BB460789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5768975" cy="476250"/>
          </a:xfrm>
        </p:spPr>
        <p:txBody>
          <a:bodyPr/>
          <a:lstStyle/>
          <a:p>
            <a:pPr algn="l">
              <a:defRPr/>
            </a:pPr>
            <a:r>
              <a:rPr lang="de-AT" sz="1200" dirty="0">
                <a:solidFill>
                  <a:srgbClr val="FFFFFF"/>
                </a:solidFill>
              </a:rPr>
              <a:t> </a:t>
            </a:r>
            <a:r>
              <a:rPr lang="de-AT" sz="1200" dirty="0">
                <a:solidFill>
                  <a:schemeClr val="accent1"/>
                </a:solidFill>
              </a:rPr>
              <a:t>Mag. Marlene Fuhrmann-Ehn, TU Wien</a:t>
            </a:r>
            <a:endParaRPr lang="de-AT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65D6F7-A3CC-4BB8-90A3-4DC99367C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800200" cy="4681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D67A22D4-C60B-4180-8E8D-4F0642C96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188" y="908719"/>
            <a:ext cx="8077624" cy="712169"/>
          </a:xfrm>
        </p:spPr>
        <p:txBody>
          <a:bodyPr/>
          <a:lstStyle/>
          <a:p>
            <a:r>
              <a:rPr lang="de-AT" altLang="de-DE" i="1" dirty="0">
                <a:solidFill>
                  <a:schemeClr val="accent2"/>
                </a:solidFill>
              </a:rPr>
              <a:t>Beispiele aus der Praxis</a:t>
            </a:r>
          </a:p>
        </p:txBody>
      </p:sp>
      <p:sp>
        <p:nvSpPr>
          <p:cNvPr id="13315" name="Inhaltsplatzhalter 2">
            <a:extLst>
              <a:ext uri="{FF2B5EF4-FFF2-40B4-BE49-F238E27FC236}">
                <a16:creationId xmlns:a16="http://schemas.microsoft.com/office/drawing/2014/main" id="{4B136066-7DFB-49F6-8D00-B788606B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1916832"/>
            <a:ext cx="7429552" cy="4032449"/>
          </a:xfrm>
        </p:spPr>
        <p:txBody>
          <a:bodyPr/>
          <a:lstStyle/>
          <a:p>
            <a:pPr>
              <a:defRPr/>
            </a:pPr>
            <a:r>
              <a:rPr lang="de-AT" altLang="de-DE" sz="2800" i="1" dirty="0">
                <a:solidFill>
                  <a:srgbClr val="000000"/>
                </a:solidFill>
              </a:rPr>
              <a:t>Schwerhöriger Informatikstudent</a:t>
            </a:r>
          </a:p>
          <a:p>
            <a:pPr>
              <a:defRPr/>
            </a:pPr>
            <a:endParaRPr lang="de-AT" altLang="de-DE" sz="28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altLang="de-DE" sz="2800" i="1" dirty="0">
                <a:solidFill>
                  <a:srgbClr val="000000"/>
                </a:solidFill>
              </a:rPr>
              <a:t>motorisch </a:t>
            </a:r>
            <a:r>
              <a:rPr lang="de-AT" altLang="de-DE" sz="2800" i="1">
                <a:solidFill>
                  <a:srgbClr val="000000"/>
                </a:solidFill>
              </a:rPr>
              <a:t>eingeschränkter Chemiestudent</a:t>
            </a:r>
            <a:endParaRPr lang="de-AT" altLang="de-DE" sz="2800" i="1" dirty="0">
              <a:solidFill>
                <a:srgbClr val="000000"/>
              </a:solidFill>
            </a:endParaRPr>
          </a:p>
          <a:p>
            <a:pPr>
              <a:defRPr/>
            </a:pPr>
            <a:endParaRPr lang="de-AT" altLang="de-DE" sz="28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altLang="de-DE" sz="2800" i="1" dirty="0">
                <a:solidFill>
                  <a:srgbClr val="000000"/>
                </a:solidFill>
              </a:rPr>
              <a:t>Bauingenieurstudentin  mit chronischer Erkrankung</a:t>
            </a:r>
          </a:p>
          <a:p>
            <a:pPr>
              <a:defRPr/>
            </a:pPr>
            <a:endParaRPr lang="de-AT" altLang="de-DE" sz="28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altLang="de-DE" sz="2800" i="1" dirty="0">
                <a:solidFill>
                  <a:srgbClr val="000000"/>
                </a:solidFill>
              </a:rPr>
              <a:t>Mathematikstudentin mit Schizophrenie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436559-707B-4422-BC1F-9D6681AD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5768975" cy="476250"/>
          </a:xfrm>
        </p:spPr>
        <p:txBody>
          <a:bodyPr/>
          <a:lstStyle/>
          <a:p>
            <a:pPr algn="l">
              <a:defRPr/>
            </a:pPr>
            <a:r>
              <a:rPr lang="de-AT" sz="1200" dirty="0"/>
              <a:t> </a:t>
            </a:r>
            <a:r>
              <a:rPr lang="de-AT" sz="1200" dirty="0">
                <a:solidFill>
                  <a:schemeClr val="accent1"/>
                </a:solidFill>
              </a:rPr>
              <a:t>Mag. Marlene Fuhrmann-</a:t>
            </a:r>
            <a:r>
              <a:rPr lang="de-AT" sz="1200" dirty="0" err="1">
                <a:solidFill>
                  <a:schemeClr val="accent1"/>
                </a:solidFill>
              </a:rPr>
              <a:t>Ehn,TU</a:t>
            </a:r>
            <a:r>
              <a:rPr lang="de-AT" sz="1200" dirty="0">
                <a:solidFill>
                  <a:schemeClr val="accent1"/>
                </a:solidFill>
              </a:rPr>
              <a:t> Wien</a:t>
            </a:r>
            <a:endParaRPr lang="de-AT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93A42D-0845-4765-9C6C-49A3341C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587"/>
            <a:ext cx="1800200" cy="4366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40B33-3A99-4641-A7BB-541B512F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92384"/>
            <a:ext cx="7429552" cy="1143008"/>
          </a:xfrm>
        </p:spPr>
        <p:txBody>
          <a:bodyPr/>
          <a:lstStyle/>
          <a:p>
            <a:r>
              <a:rPr lang="de-AT" i="1" dirty="0">
                <a:solidFill>
                  <a:schemeClr val="accent2"/>
                </a:solidFill>
              </a:rPr>
              <a:t>Was noch?</a:t>
            </a:r>
            <a:br>
              <a:rPr lang="de-AT" i="1" dirty="0">
                <a:solidFill>
                  <a:schemeClr val="accent2"/>
                </a:solidFill>
              </a:rPr>
            </a:br>
            <a:r>
              <a:rPr lang="de-AT" i="1" dirty="0">
                <a:solidFill>
                  <a:schemeClr val="accent2"/>
                </a:solidFill>
              </a:rPr>
              <a:t>                      GESTU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A4AB79-A040-4DBE-BB71-2B057D78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2571952"/>
            <a:ext cx="7429552" cy="3554419"/>
          </a:xfrm>
        </p:spPr>
        <p:txBody>
          <a:bodyPr/>
          <a:lstStyle/>
          <a:p>
            <a:pPr marL="0" indent="0"/>
            <a:r>
              <a:rPr lang="de-AT" altLang="de-DE" i="1" dirty="0"/>
              <a:t>Individuelle</a:t>
            </a:r>
            <a:r>
              <a:rPr lang="de-AT" altLang="de-DE" i="1" dirty="0">
                <a:solidFill>
                  <a:srgbClr val="000000"/>
                </a:solidFill>
              </a:rPr>
              <a:t> Studienunterstützung für gehörlose und schwerhörige Studierende in Wien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i="1" dirty="0">
                <a:solidFill>
                  <a:srgbClr val="000000"/>
                </a:solidFill>
              </a:rPr>
              <a:t>Beratung und Information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i="1" dirty="0">
                <a:solidFill>
                  <a:srgbClr val="000000"/>
                </a:solidFill>
              </a:rPr>
              <a:t>Organisation von ÖGS DolmetscherInnen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i="1" dirty="0">
                <a:solidFill>
                  <a:srgbClr val="000000"/>
                </a:solidFill>
              </a:rPr>
              <a:t>Organisation von Tutorinnen und Tutoren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i="1" dirty="0">
                <a:solidFill>
                  <a:srgbClr val="000000"/>
                </a:solidFill>
              </a:rPr>
              <a:t>Information und Sensibilisierung der Lehrenden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i="1" dirty="0">
                <a:solidFill>
                  <a:srgbClr val="000000"/>
                </a:solidFill>
              </a:rPr>
              <a:t>Technischer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i="1" dirty="0">
                <a:solidFill>
                  <a:srgbClr val="000000"/>
                </a:solidFill>
              </a:rPr>
              <a:t>Erstellung von Fachgebärden</a:t>
            </a:r>
          </a:p>
          <a:p>
            <a:endParaRPr lang="de-AT" dirty="0">
              <a:solidFill>
                <a:schemeClr val="accent2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7A9C17-4689-4F85-950E-F93EEE2F3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3933"/>
            <a:ext cx="1800200" cy="4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429552" cy="1143008"/>
          </a:xfrm>
        </p:spPr>
        <p:txBody>
          <a:bodyPr/>
          <a:lstStyle/>
          <a:p>
            <a:r>
              <a:rPr lang="de-AT" i="1" dirty="0">
                <a:solidFill>
                  <a:srgbClr val="C00000"/>
                </a:solidFill>
              </a:rPr>
              <a:t>WIE</a:t>
            </a:r>
            <a:br>
              <a:rPr lang="de-AT" i="1" dirty="0">
                <a:solidFill>
                  <a:srgbClr val="C00000"/>
                </a:solidFill>
              </a:rPr>
            </a:br>
            <a:br>
              <a:rPr lang="de-AT" i="1" dirty="0">
                <a:solidFill>
                  <a:schemeClr val="accent2"/>
                </a:solidFill>
              </a:rPr>
            </a:br>
            <a:endParaRPr lang="de-AT" i="1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429552" cy="4680520"/>
          </a:xfrm>
        </p:spPr>
        <p:txBody>
          <a:bodyPr/>
          <a:lstStyle/>
          <a:p>
            <a:pPr eaLnBrk="1" hangingPunct="1">
              <a:spcBef>
                <a:spcPts val="5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b="1" i="1" dirty="0">
                <a:solidFill>
                  <a:srgbClr val="0070C0"/>
                </a:solidFill>
              </a:rPr>
              <a:t>Barrierefreiheit von Gebäuden u. Infrastruktur</a:t>
            </a:r>
          </a:p>
          <a:p>
            <a:pPr eaLnBrk="1" hangingPunct="1">
              <a:spcBef>
                <a:spcPts val="57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b="1" i="1" dirty="0">
                <a:solidFill>
                  <a:srgbClr val="0070C0"/>
                </a:solidFill>
              </a:rPr>
              <a:t>Aufbereitung von Lehr- u. Lerninhalten</a:t>
            </a:r>
          </a:p>
          <a:p>
            <a:pPr marL="0" indent="0" eaLnBrk="1" hangingPunct="1">
              <a:spcBef>
                <a:spcPts val="575"/>
              </a:spcBef>
              <a:buClr>
                <a:srgbClr val="0070C0"/>
              </a:buClr>
              <a:defRPr/>
            </a:pPr>
            <a:r>
              <a:rPr lang="de-DE" altLang="de-DE" sz="2300" i="1" dirty="0">
                <a:solidFill>
                  <a:srgbClr val="000000"/>
                </a:solidFill>
                <a:latin typeface="Arial"/>
                <a:ea typeface="Microsoft YaHei" pitchFamily="34" charset="-122"/>
              </a:rPr>
              <a:t>	Bereitstellen von ÖGS- </a:t>
            </a:r>
            <a:r>
              <a:rPr lang="de-DE" altLang="de-DE" sz="2300" i="1" dirty="0" err="1">
                <a:solidFill>
                  <a:srgbClr val="000000"/>
                </a:solidFill>
                <a:latin typeface="Arial"/>
                <a:ea typeface="Microsoft YaHei" pitchFamily="34" charset="-122"/>
              </a:rPr>
              <a:t>Dolmetscher_innen</a:t>
            </a:r>
            <a:endParaRPr lang="de-DE" altLang="de-DE" sz="2300" i="1" dirty="0">
              <a:solidFill>
                <a:srgbClr val="000000"/>
              </a:solidFill>
              <a:latin typeface="Arial"/>
              <a:ea typeface="Microsoft YaHei" pitchFamily="34" charset="-122"/>
            </a:endParaRPr>
          </a:p>
          <a:p>
            <a:pPr marL="0" indent="0" eaLnBrk="1" hangingPunct="1">
              <a:spcBef>
                <a:spcPts val="575"/>
              </a:spcBef>
              <a:buClr>
                <a:srgbClr val="0070C0"/>
              </a:buClr>
              <a:defRPr/>
            </a:pPr>
            <a:r>
              <a:rPr lang="de-DE" altLang="de-DE" sz="2300" i="1" dirty="0">
                <a:solidFill>
                  <a:srgbClr val="000000"/>
                </a:solidFill>
                <a:latin typeface="Arial"/>
                <a:ea typeface="Microsoft YaHei" pitchFamily="34" charset="-122"/>
              </a:rPr>
              <a:t>	Bereitstellen von Tutorinnen und Tutoren </a:t>
            </a:r>
          </a:p>
          <a:p>
            <a:pPr lvl="0" defTabSz="449263" eaLnBrk="1" hangingPunct="1">
              <a:spcBef>
                <a:spcPts val="575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300" b="1" i="1" dirty="0">
                <a:solidFill>
                  <a:srgbClr val="0070C0"/>
                </a:solidFill>
                <a:ea typeface="Microsoft YaHei" pitchFamily="34" charset="-122"/>
              </a:rPr>
              <a:t>Aufbereitung von Lehr- u. Lernunterlagen</a:t>
            </a:r>
          </a:p>
          <a:p>
            <a:pPr marL="0" lvl="0" indent="0" defTabSz="449263" eaLnBrk="1" hangingPunct="1">
              <a:spcBef>
                <a:spcPts val="575"/>
              </a:spcBef>
              <a:buClr>
                <a:srgbClr val="0070C0"/>
              </a:buClr>
              <a:buSzPct val="100000"/>
              <a:defRPr/>
            </a:pPr>
            <a:r>
              <a:rPr lang="de-DE" altLang="de-DE" sz="2300" i="1" dirty="0">
                <a:solidFill>
                  <a:srgbClr val="000000"/>
                </a:solidFill>
                <a:latin typeface="Arial"/>
                <a:ea typeface="Microsoft YaHei" pitchFamily="34" charset="-122"/>
                <a:cs typeface="+mn-cs"/>
              </a:rPr>
              <a:t>	Literaturaufbereitung f. Studierende mit 	Sehbehinderung</a:t>
            </a:r>
          </a:p>
          <a:p>
            <a:pPr lvl="0" defTabSz="449263" eaLnBrk="1" hangingPunct="1">
              <a:spcBef>
                <a:spcPts val="575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b="1" i="1" dirty="0">
                <a:solidFill>
                  <a:srgbClr val="0070C0"/>
                </a:solidFill>
                <a:latin typeface="Arial" charset="0"/>
              </a:rPr>
              <a:t>Organisation des Studienbetriebs</a:t>
            </a:r>
            <a:r>
              <a:rPr lang="de-DE" altLang="de-DE" sz="2300" i="1" dirty="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+mn-cs"/>
              </a:rPr>
              <a:t> 			Einführungsphase</a:t>
            </a:r>
          </a:p>
          <a:p>
            <a:pPr marL="914400" lvl="1" indent="-457200" defTabSz="449263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de-DE" altLang="de-DE" sz="2300" i="1" dirty="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+mn-cs"/>
              </a:rPr>
              <a:t>Anwesenheitspflicht</a:t>
            </a:r>
          </a:p>
          <a:p>
            <a:pPr marL="914400" lvl="1" indent="-457200" defTabSz="449263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de-DE" altLang="de-DE" sz="2300" i="1" dirty="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+mn-cs"/>
              </a:rPr>
              <a:t>Technische Hilfsmittel</a:t>
            </a:r>
          </a:p>
          <a:p>
            <a:pPr marL="1828800" lvl="3" indent="-457200" defTabSz="449263" eaLnBrk="1" hangingPunct="1">
              <a:spcBef>
                <a:spcPts val="50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endParaRPr lang="de-DE" altLang="de-DE" sz="2300" i="1" dirty="0">
              <a:solidFill>
                <a:srgbClr val="000000"/>
              </a:solidFill>
              <a:latin typeface="Arial" charset="0"/>
              <a:ea typeface="Microsoft YaHei" pitchFamily="34" charset="-122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de-DE" altLang="de-DE" b="1" dirty="0">
              <a:solidFill>
                <a:srgbClr val="0070C0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endParaRPr lang="de-AT" i="1" dirty="0"/>
          </a:p>
          <a:p>
            <a:pPr>
              <a:buFont typeface="Arial" pitchFamily="34" charset="0"/>
              <a:buChar char="•"/>
            </a:pPr>
            <a:endParaRPr lang="de-AT" i="1" dirty="0"/>
          </a:p>
          <a:p>
            <a:pPr>
              <a:buFont typeface="Arial" pitchFamily="34" charset="0"/>
              <a:buChar char="•"/>
            </a:pPr>
            <a:endParaRPr lang="de-AT" i="1" dirty="0"/>
          </a:p>
          <a:p>
            <a:pPr>
              <a:buFont typeface="Arial" pitchFamily="34" charset="0"/>
              <a:buChar char="•"/>
            </a:pPr>
            <a:endParaRPr lang="de-AT" i="1" dirty="0"/>
          </a:p>
        </p:txBody>
      </p:sp>
      <p:sp>
        <p:nvSpPr>
          <p:cNvPr id="4" name="Rechteck 3"/>
          <p:cNvSpPr/>
          <p:nvPr/>
        </p:nvSpPr>
        <p:spPr>
          <a:xfrm>
            <a:off x="27804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006"/>
            <a:ext cx="1800200" cy="43668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64" y="620688"/>
            <a:ext cx="2340000" cy="126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91D37B-0D1C-4D19-B063-01EEE271B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44"/>
            <a:ext cx="9144000" cy="65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31932"/>
      </p:ext>
    </p:extLst>
  </p:cSld>
  <p:clrMapOvr>
    <a:masterClrMapping/>
  </p:clrMapOvr>
</p:sld>
</file>

<file path=ppt/theme/theme1.xml><?xml version="1.0" encoding="utf-8"?>
<a:theme xmlns:a="http://schemas.openxmlformats.org/drawingml/2006/main" name="TU_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</Template>
  <TotalTime>0</TotalTime>
  <Words>418</Words>
  <Application>Microsoft Macintosh PowerPoint</Application>
  <PresentationFormat>Bildschirmpräsentation (4:3)</PresentationFormat>
  <Paragraphs>96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TU_Powerpoint_Vorlage</vt:lpstr>
      <vt:lpstr>Titel mit weißem Rahmen und dunklem Logo</vt:lpstr>
      <vt:lpstr>Inhalt_blauer_Rahmen</vt:lpstr>
      <vt:lpstr>Inhalt_weißer_Rahmen</vt:lpstr>
      <vt:lpstr>1_Inhalt_blauer_Rahmen</vt:lpstr>
      <vt:lpstr>2_Inhalt_blauer_Rahmen</vt:lpstr>
      <vt:lpstr>Barrierefrei Studieren  an der  Technischen Universität Wien   </vt:lpstr>
      <vt:lpstr>WARUM</vt:lpstr>
      <vt:lpstr>WAS</vt:lpstr>
      <vt:lpstr>FÜR WEN</vt:lpstr>
      <vt:lpstr>WIE</vt:lpstr>
      <vt:lpstr>WIE</vt:lpstr>
      <vt:lpstr>Beispiele aus der Praxis</vt:lpstr>
      <vt:lpstr>Was noch?                       GESTU</vt:lpstr>
      <vt:lpstr>WIE  </vt:lpstr>
      <vt:lpstr>WO 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fuhrmann</dc:creator>
  <cp:lastModifiedBy>Macho Julia</cp:lastModifiedBy>
  <cp:revision>124</cp:revision>
  <cp:lastPrinted>2021-09-22T16:02:31Z</cp:lastPrinted>
  <dcterms:created xsi:type="dcterms:W3CDTF">2011-08-25T08:32:21Z</dcterms:created>
  <dcterms:modified xsi:type="dcterms:W3CDTF">2021-09-29T12:15:46Z</dcterms:modified>
</cp:coreProperties>
</file>